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57" r:id="rId4"/>
    <p:sldId id="271" r:id="rId5"/>
    <p:sldId id="272" r:id="rId6"/>
    <p:sldId id="258" r:id="rId7"/>
    <p:sldId id="259" r:id="rId8"/>
    <p:sldId id="260" r:id="rId9"/>
    <p:sldId id="261" r:id="rId10"/>
    <p:sldId id="263" r:id="rId11"/>
    <p:sldId id="264" r:id="rId12"/>
    <p:sldId id="273" r:id="rId13"/>
    <p:sldId id="266" r:id="rId14"/>
    <p:sldId id="274" r:id="rId15"/>
    <p:sldId id="267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B55"/>
    <a:srgbClr val="C70B41"/>
    <a:srgbClr val="A30935"/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8" autoAdjust="0"/>
    <p:restoredTop sz="73844" autoAdjust="0"/>
  </p:normalViewPr>
  <p:slideViewPr>
    <p:cSldViewPr snapToGrid="0">
      <p:cViewPr>
        <p:scale>
          <a:sx n="50" d="100"/>
          <a:sy n="50" d="100"/>
        </p:scale>
        <p:origin x="1070" y="264"/>
      </p:cViewPr>
      <p:guideLst/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2FE69-88CB-4ECE-8AE9-F6FE6DB41A72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F40F-9979-40DE-91E1-719655E2D2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 / LARS</a:t>
            </a:r>
          </a:p>
          <a:p>
            <a:r>
              <a:rPr lang="en-US" dirty="0"/>
              <a:t>Welcome to the intermediate presentation of our narrative game “ASUNDER”, formerly known as “Fragments”.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give you a specific example, we started with finding a storyline for the legs.</a:t>
            </a:r>
          </a:p>
          <a:p>
            <a:r>
              <a:rPr lang="en-US" dirty="0"/>
              <a:t>We agreed that legs can be a metaphor for cowardice because they’re very useful to run away.</a:t>
            </a:r>
          </a:p>
          <a:p>
            <a:r>
              <a:rPr lang="en-US" dirty="0"/>
              <a:t>We wanted to transport the idea of running away both on a literal or physical level and the figurative level of fleeing from responsibility.</a:t>
            </a:r>
          </a:p>
          <a:p>
            <a:r>
              <a:rPr lang="en-US" dirty="0"/>
              <a:t>This led to the story of our protagonist carelessly dropping a cigarette in a remote forest.</a:t>
            </a:r>
          </a:p>
          <a:p>
            <a:r>
              <a:rPr lang="en-US" dirty="0"/>
              <a:t>Unfortunately, this leads to a wildfire and the character is already about to call the firefighters when they drop their phone and run away to escape potential consequences.</a:t>
            </a:r>
          </a:p>
          <a:p>
            <a:r>
              <a:rPr lang="en-US" dirty="0"/>
              <a:t>So this is one of the short stories you will experience in both, the gameplay and the 2D memory shards.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THIAGO FOR TECHNICAL ASPECTS]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We decided very early on to use Unreal Engine 4 to build ASUNDER.</a:t>
            </a:r>
          </a:p>
          <a:p>
            <a:r>
              <a:rPr lang="en-US" dirty="0"/>
              <a:t>Right now we’re developing on version 4.22.2 which was the latest one when we started the project.</a:t>
            </a:r>
          </a:p>
          <a:p>
            <a:r>
              <a:rPr lang="en-US" dirty="0"/>
              <a:t>Also, we agreed to use the visual scripting system Blueprints because of the way it’s integrated into Unreal and so that non-programmers can do some of the coding work if need be.</a:t>
            </a:r>
          </a:p>
          <a:p>
            <a:r>
              <a:rPr lang="en-US" dirty="0"/>
              <a:t>To make sure everyone has the most recent version of the project at hands, we’re relying on GitHub for source control.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The way we set up the different abilities was to create an individual blueprint component for each ability handling its functionality.</a:t>
            </a:r>
          </a:p>
          <a:p>
            <a:r>
              <a:rPr lang="en-US" dirty="0"/>
              <a:t>They all inherit from a parent ability class which is responsible for e.g. starting an ability or deactivating its use.</a:t>
            </a:r>
          </a:p>
          <a:p>
            <a:r>
              <a:rPr lang="en-US" dirty="0"/>
              <a:t>With that quite modular approach, our character class is kept organized and only has to contain a component for each ability.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TRIX FOR SOME PROGRESS </a:t>
            </a:r>
            <a:r>
              <a:rPr lang="en-US" u="none" dirty="0"/>
              <a:t>UPDATES FROM</a:t>
            </a:r>
            <a:r>
              <a:rPr lang="en-US" dirty="0"/>
              <a:t> THE ART DEPARTMENT]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2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Here you can see the final concept for our main character.</a:t>
            </a:r>
          </a:p>
          <a:p>
            <a:r>
              <a:rPr lang="en-US" dirty="0"/>
              <a:t>Because of the game’s structure, they need to have different stages they can be in.</a:t>
            </a:r>
          </a:p>
          <a:p>
            <a:r>
              <a:rPr lang="en-US" dirty="0"/>
              <a:t>Particle effects will indicate which parts are still missing.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Alex took my 2D concept and turned it into a fully rigged and skinned 3D mesh that you can see here.</a:t>
            </a:r>
          </a:p>
          <a:p>
            <a:r>
              <a:rPr lang="en-US" dirty="0"/>
              <a:t>We decided to model the fully assembled character first and then later split them up into the various parts.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3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Apart from designing the character, we also had to figure out the look of the game world.</a:t>
            </a:r>
          </a:p>
          <a:p>
            <a:r>
              <a:rPr lang="en-US" dirty="0"/>
              <a:t>A key part here were these three doors leading the player to the next area.</a:t>
            </a:r>
          </a:p>
          <a:p>
            <a:r>
              <a:rPr lang="en-US" dirty="0"/>
              <a:t>Each area has its own color theme (mainly accents) that is reflected in the doors and they also hint at the body part you are going to find.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84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That’s the latest news from the art department.</a:t>
            </a:r>
          </a:p>
          <a:p>
            <a:r>
              <a:rPr lang="en-US" dirty="0"/>
              <a:t>Now, let’s have a look at about a minute of gameplay taking place in the final part of the game.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Thank you very much for your attention.</a:t>
            </a:r>
          </a:p>
          <a:p>
            <a:r>
              <a:rPr lang="en-US" dirty="0"/>
              <a:t>Are there any questions?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64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Question we received was “How deep is your love?”</a:t>
            </a:r>
          </a:p>
          <a:p>
            <a:r>
              <a:rPr lang="en-US" dirty="0"/>
              <a:t>Didn’t want to tell a classical love story</a:t>
            </a:r>
          </a:p>
          <a:p>
            <a:r>
              <a:rPr lang="en-US" dirty="0"/>
              <a:t>Now about learning to love / accept yourself</a:t>
            </a:r>
          </a:p>
          <a:p>
            <a:r>
              <a:rPr lang="en-US" dirty="0"/>
              <a:t>Play in mind of character with many past regrets</a:t>
            </a:r>
          </a:p>
          <a:p>
            <a:r>
              <a:rPr lang="en-US" dirty="0"/>
              <a:t>Have to reassemble the character both figuratively and literally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4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give you a basic overview, ASUNDER is a…</a:t>
            </a:r>
          </a:p>
          <a:p>
            <a:r>
              <a:rPr lang="en-US" dirty="0"/>
              <a:t>…puzzle game</a:t>
            </a:r>
          </a:p>
          <a:p>
            <a:r>
              <a:rPr lang="en-US" dirty="0"/>
              <a:t>…in 3D space</a:t>
            </a:r>
          </a:p>
          <a:p>
            <a:r>
              <a:rPr lang="en-US" dirty="0"/>
              <a:t>…experienced from a 3</a:t>
            </a:r>
            <a:r>
              <a:rPr lang="en-US" baseline="30000" dirty="0"/>
              <a:t>rd</a:t>
            </a:r>
            <a:r>
              <a:rPr lang="en-US" dirty="0"/>
              <a:t> person view</a:t>
            </a:r>
          </a:p>
          <a:p>
            <a:r>
              <a:rPr lang="en-US" dirty="0"/>
              <a:t>…for PC with gamepad support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2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 target group we’re aiming at…</a:t>
            </a:r>
          </a:p>
          <a:p>
            <a:r>
              <a:rPr lang="en-US" dirty="0"/>
              <a:t>…is between 25-35 years old</a:t>
            </a:r>
          </a:p>
          <a:p>
            <a:r>
              <a:rPr lang="en-US" dirty="0"/>
              <a:t>…is of all genders</a:t>
            </a:r>
          </a:p>
          <a:p>
            <a:r>
              <a:rPr lang="en-US" dirty="0"/>
              <a:t>…plays games somewhat regularly</a:t>
            </a:r>
          </a:p>
          <a:p>
            <a:r>
              <a:rPr lang="en-US" dirty="0"/>
              <a:t>…prefers implicit storytelling</a:t>
            </a:r>
          </a:p>
          <a:p>
            <a:r>
              <a:rPr lang="en-US" dirty="0"/>
              <a:t>…is interested in mental phenomena</a:t>
            </a:r>
          </a:p>
          <a:p>
            <a:r>
              <a:rPr lang="en-US" dirty="0"/>
              <a:t>…does not have too much leisure time for playing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make sure we can live up to our vision we decided to…</a:t>
            </a:r>
          </a:p>
          <a:p>
            <a:r>
              <a:rPr lang="en-US" dirty="0"/>
              <a:t>…have a final concept until 9</a:t>
            </a:r>
            <a:r>
              <a:rPr lang="en-US" baseline="30000" dirty="0"/>
              <a:t>th</a:t>
            </a:r>
            <a:r>
              <a:rPr lang="en-US" dirty="0"/>
              <a:t> of June</a:t>
            </a:r>
          </a:p>
          <a:p>
            <a:r>
              <a:rPr lang="en-US" dirty="0"/>
              <a:t>…create a vertical slice of the first level until 23</a:t>
            </a:r>
            <a:r>
              <a:rPr lang="en-US" baseline="30000" dirty="0"/>
              <a:t>rd</a:t>
            </a:r>
            <a:endParaRPr lang="en-US" dirty="0"/>
          </a:p>
          <a:p>
            <a:r>
              <a:rPr lang="en-US" dirty="0"/>
              <a:t>…add basic versions of the other levels until 7</a:t>
            </a:r>
            <a:r>
              <a:rPr lang="en-US" baseline="30000" dirty="0"/>
              <a:t>th</a:t>
            </a:r>
            <a:r>
              <a:rPr lang="en-US" dirty="0"/>
              <a:t> of July</a:t>
            </a:r>
          </a:p>
          <a:p>
            <a:r>
              <a:rPr lang="en-US" dirty="0"/>
              <a:t>…and be done with everything until the 16</a:t>
            </a:r>
            <a:r>
              <a:rPr lang="en-US" baseline="30000" dirty="0"/>
              <a:t>th</a:t>
            </a:r>
            <a:r>
              <a:rPr lang="en-US" dirty="0"/>
              <a:t> so there’s a bit of time for polishing and the final presentation</a:t>
            </a:r>
          </a:p>
          <a:p>
            <a:r>
              <a:rPr lang="en-US" dirty="0"/>
              <a:t>[PASS ON TO DANIEL FOR MECHANICAL SIDE OF DESIGN]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20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The basic structure of the game focuses around the central HUB and the body part areas.</a:t>
            </a:r>
          </a:p>
          <a:p>
            <a:r>
              <a:rPr lang="en-US" dirty="0"/>
              <a:t>You start in the HUB playing just the head.</a:t>
            </a:r>
          </a:p>
          <a:p>
            <a:r>
              <a:rPr lang="en-US" dirty="0"/>
              <a:t>Then you enter the first area and grab your legs before returning to the HUB to unlock the next area.</a:t>
            </a:r>
          </a:p>
          <a:p>
            <a:r>
              <a:rPr lang="en-US" dirty="0"/>
              <a:t>This is repeated until you collected all body parts.</a:t>
            </a:r>
          </a:p>
          <a:p>
            <a:r>
              <a:rPr lang="en-US" dirty="0"/>
              <a:t>Fully reassembled you find a way in the HUB to exit the mind world.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On a high level, the gameplay loop looks something like that.</a:t>
            </a:r>
          </a:p>
          <a:p>
            <a:r>
              <a:rPr lang="en-US" dirty="0"/>
              <a:t>You enter an area, then you have a look at it and find the body part you need to reach.</a:t>
            </a:r>
          </a:p>
          <a:p>
            <a:r>
              <a:rPr lang="en-US" dirty="0"/>
              <a:t>To get there, some sort of puzzle has to be solved, which usually involved combining the abilities you collected so far.</a:t>
            </a:r>
          </a:p>
          <a:p>
            <a:r>
              <a:rPr lang="en-US" dirty="0"/>
              <a:t>With the new body part picked up, you return to the HUB and use the new ability to unlock the next area.</a:t>
            </a:r>
          </a:p>
          <a:p>
            <a:r>
              <a:rPr lang="en-US" dirty="0"/>
              <a:t>Repeat.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5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Each body part you find grants access to a new ability.</a:t>
            </a:r>
          </a:p>
          <a:p>
            <a:r>
              <a:rPr lang="en-US" dirty="0"/>
              <a:t>To make the game intuitive and easily accessible, we wanted to link the abilities to what the body parts are used for in real life.</a:t>
            </a:r>
          </a:p>
          <a:p>
            <a:r>
              <a:rPr lang="en-US" dirty="0"/>
              <a:t>The legs enable you to run up walls to reach places unavailable before.</a:t>
            </a:r>
          </a:p>
          <a:p>
            <a:r>
              <a:rPr lang="en-US" dirty="0"/>
              <a:t>With the torso, you can breathe out and push away light objects nearby.</a:t>
            </a:r>
          </a:p>
          <a:p>
            <a:r>
              <a:rPr lang="en-US" dirty="0"/>
              <a:t>Finally, the arms let you grab onto solid surfaces and be launched towards whatever you hit.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LARS FOR NARRATIVE ASPECTS]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make sure every person can enjoy ASUNDER, the game will be available in all 7111 languages of the world.</a:t>
            </a:r>
          </a:p>
          <a:p>
            <a:r>
              <a:rPr lang="en-US" dirty="0"/>
              <a:t>This is actually not that difficult for us because, well… there will be no text at all in the game.</a:t>
            </a:r>
          </a:p>
          <a:p>
            <a:r>
              <a:rPr lang="en-US" dirty="0"/>
              <a:t>Instead, the story will be told mainly through the environment and the tasks you have to complete in gameplay.</a:t>
            </a:r>
          </a:p>
          <a:p>
            <a:r>
              <a:rPr lang="en-US" dirty="0"/>
              <a:t>Our protagonist has burdened themselves with guilt in the past so every lost body part is connected to a painful memory of a past event.</a:t>
            </a:r>
          </a:p>
          <a:p>
            <a:r>
              <a:rPr lang="en-US" dirty="0"/>
              <a:t>This means that we’re telling 3 short stories in addition to the plot of working through these memories and learning to accept one’s own flaws.</a:t>
            </a:r>
          </a:p>
          <a:p>
            <a:r>
              <a:rPr lang="en-US" dirty="0"/>
              <a:t>Apart from the 3D environment, the players will be able to discover 2D memories illustrating the past events.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1F88EC6-9921-4CEB-B1DE-A2B334168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107314" y="2875001"/>
            <a:ext cx="39773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pc="600" dirty="0">
                <a:gradFill flip="none" rotWithShape="1">
                  <a:gsLst>
                    <a:gs pos="0">
                      <a:schemeClr val="bg2">
                        <a:lumMod val="70000"/>
                      </a:schemeClr>
                    </a:gs>
                    <a:gs pos="48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39700">
                    <a:schemeClr val="tx1">
                      <a:lumMod val="95000"/>
                      <a:lumOff val="5000"/>
                      <a:alpha val="13000"/>
                    </a:schemeClr>
                  </a:glow>
                  <a:outerShdw blurRad="50800" dist="88900" dir="2700000" algn="tl" rotWithShape="0">
                    <a:schemeClr val="bg1">
                      <a:alpha val="16000"/>
                    </a:schemeClr>
                  </a:outerShdw>
                </a:effectLst>
                <a:latin typeface="Consolas" panose="020B0609020204030204" pitchFamily="49" charset="0"/>
                <a:ea typeface="DotumChe" panose="020B0503020000020004" pitchFamily="49" charset="-127"/>
              </a:rPr>
              <a:t>ASUNDER</a:t>
            </a:r>
          </a:p>
        </p:txBody>
      </p:sp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"/>
    </mc:Choice>
    <mc:Fallback xmlns="">
      <p:transition spd="slow" advTm="4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DA263C-F836-41A1-A710-1A0DEE70F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1772B8-60F7-4273-B92C-2A4D43E72F97}"/>
              </a:ext>
            </a:extLst>
          </p:cNvPr>
          <p:cNvSpPr txBox="1"/>
          <p:nvPr/>
        </p:nvSpPr>
        <p:spPr>
          <a:xfrm>
            <a:off x="2791276" y="3367552"/>
            <a:ext cx="2364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Cowardice</a:t>
            </a:r>
          </a:p>
        </p:txBody>
      </p:sp>
      <p:sp>
        <p:nvSpPr>
          <p:cNvPr id="10" name="Pfeil: eingekerbt nach rechts 9">
            <a:extLst>
              <a:ext uri="{FF2B5EF4-FFF2-40B4-BE49-F238E27FC236}">
                <a16:creationId xmlns:a16="http://schemas.microsoft.com/office/drawing/2014/main" id="{EF51931F-2156-4D9E-8800-0BE6928D0AE8}"/>
              </a:ext>
            </a:extLst>
          </p:cNvPr>
          <p:cNvSpPr/>
          <p:nvPr/>
        </p:nvSpPr>
        <p:spPr>
          <a:xfrm>
            <a:off x="1980882" y="3509500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feil: eingekerbt nach rechts 12">
            <a:extLst>
              <a:ext uri="{FF2B5EF4-FFF2-40B4-BE49-F238E27FC236}">
                <a16:creationId xmlns:a16="http://schemas.microsoft.com/office/drawing/2014/main" id="{73457845-4217-498A-9765-EDC1E03ACA1E}"/>
              </a:ext>
            </a:extLst>
          </p:cNvPr>
          <p:cNvSpPr/>
          <p:nvPr/>
        </p:nvSpPr>
        <p:spPr>
          <a:xfrm>
            <a:off x="5396090" y="3479647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DB505B0-E93A-4810-83C9-30A478AA7C0C}"/>
              </a:ext>
            </a:extLst>
          </p:cNvPr>
          <p:cNvSpPr txBox="1"/>
          <p:nvPr/>
        </p:nvSpPr>
        <p:spPr>
          <a:xfrm>
            <a:off x="745817" y="392746"/>
            <a:ext cx="311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NARRATIVE</a:t>
            </a:r>
          </a:p>
        </p:txBody>
      </p:sp>
      <p:pic>
        <p:nvPicPr>
          <p:cNvPr id="11" name="Grafik 10" descr="Ein Bild, das Person, Frau, Kleidung enthält.&#10;&#10;Automatisch generierte Beschreibung">
            <a:extLst>
              <a:ext uri="{FF2B5EF4-FFF2-40B4-BE49-F238E27FC236}">
                <a16:creationId xmlns:a16="http://schemas.microsoft.com/office/drawing/2014/main" id="{09DDF33E-0C27-4593-9651-96FE43DD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4564" y="1269341"/>
            <a:ext cx="2227945" cy="4967716"/>
          </a:xfrm>
          <a:prstGeom prst="rect">
            <a:avLst/>
          </a:prstGeom>
        </p:spPr>
      </p:pic>
      <p:pic>
        <p:nvPicPr>
          <p:cNvPr id="17" name="Grafik 1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EA14D310-4EAE-4BB9-BC98-6A281E72F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555" y="1446402"/>
            <a:ext cx="6039267" cy="4493214"/>
          </a:xfrm>
          <a:prstGeom prst="rect">
            <a:avLst/>
          </a:prstGeom>
          <a:effectLst>
            <a:reflection stA="27000" endPos="1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1706B5D-6EB0-4A6A-97C0-A5B69B8F1F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6016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TECHNICAL APPROACH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887" y="2926711"/>
            <a:ext cx="2172319" cy="2172319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2" y="1509301"/>
            <a:ext cx="2834821" cy="283482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44" y="4747144"/>
            <a:ext cx="1750497" cy="17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594E1BDD-6007-4578-8DC7-9A003002A72A}"/>
              </a:ext>
            </a:extLst>
          </p:cNvPr>
          <p:cNvSpPr/>
          <p:nvPr/>
        </p:nvSpPr>
        <p:spPr>
          <a:xfrm>
            <a:off x="5724983" y="2040525"/>
            <a:ext cx="5346656" cy="8309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6CE04C0-A831-452E-BD3A-DAAA5D977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539604" y="547263"/>
            <a:ext cx="488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CLASS STRUCTURE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93B4E4-CFF2-4052-84D0-60314B6BD10F}"/>
              </a:ext>
            </a:extLst>
          </p:cNvPr>
          <p:cNvSpPr txBox="1"/>
          <p:nvPr/>
        </p:nvSpPr>
        <p:spPr>
          <a:xfrm>
            <a:off x="1477856" y="2040525"/>
            <a:ext cx="250498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/>
              <a:t>Character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7FFF186-09BC-4A44-A53B-6E46A9E77EA8}"/>
              </a:ext>
            </a:extLst>
          </p:cNvPr>
          <p:cNvSpPr txBox="1"/>
          <p:nvPr/>
        </p:nvSpPr>
        <p:spPr>
          <a:xfrm>
            <a:off x="386574" y="3504415"/>
            <a:ext cx="4933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Third Person Character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FF829A4-CBFB-46EB-8493-F5941C4167D0}"/>
              </a:ext>
            </a:extLst>
          </p:cNvPr>
          <p:cNvSpPr txBox="1"/>
          <p:nvPr/>
        </p:nvSpPr>
        <p:spPr>
          <a:xfrm>
            <a:off x="5724983" y="2040525"/>
            <a:ext cx="534665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/>
              <a:t>Blueprint Component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04E852F-A2C8-4231-9D52-F397B5244E90}"/>
              </a:ext>
            </a:extLst>
          </p:cNvPr>
          <p:cNvSpPr txBox="1"/>
          <p:nvPr/>
        </p:nvSpPr>
        <p:spPr>
          <a:xfrm>
            <a:off x="6906588" y="3465868"/>
            <a:ext cx="2983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Ability Parent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E05EF43-E244-4BC7-BEA8-6E5C226BF029}"/>
              </a:ext>
            </a:extLst>
          </p:cNvPr>
          <p:cNvSpPr txBox="1"/>
          <p:nvPr/>
        </p:nvSpPr>
        <p:spPr>
          <a:xfrm>
            <a:off x="3861564" y="5760384"/>
            <a:ext cx="2917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Wall Run Ability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8B7105E-1F6D-45B6-B603-F9C224628FCD}"/>
              </a:ext>
            </a:extLst>
          </p:cNvPr>
          <p:cNvSpPr txBox="1"/>
          <p:nvPr/>
        </p:nvSpPr>
        <p:spPr>
          <a:xfrm>
            <a:off x="7060684" y="5760384"/>
            <a:ext cx="254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Breath Ability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184E0B6-A735-4BF4-99E1-AB2960896AD6}"/>
              </a:ext>
            </a:extLst>
          </p:cNvPr>
          <p:cNvSpPr txBox="1"/>
          <p:nvPr/>
        </p:nvSpPr>
        <p:spPr>
          <a:xfrm>
            <a:off x="9884958" y="5760383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Hook Ability 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D8D9D37-07FD-4610-BD41-401623D5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52" y="3429001"/>
            <a:ext cx="3555555" cy="85871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298B30C-A377-4711-943E-4C7FFCCCF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664" y="2026666"/>
            <a:ext cx="2849096" cy="85871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E703EB1-B3EA-4039-9B81-76F4A063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3" y="3453989"/>
            <a:ext cx="5103630" cy="85871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F62D967-511D-4212-B09F-38BD9C5A3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62" y="5623413"/>
            <a:ext cx="2917980" cy="85871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1E8FE42-903E-4F07-BEED-8697D09B2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44" y="5623413"/>
            <a:ext cx="2634836" cy="85871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E1150E8-EECA-4CB8-8B80-729755992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167" y="5623413"/>
            <a:ext cx="2168284" cy="85871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C937BD3-5BB5-4771-9478-C4F14C679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603" y="1966492"/>
            <a:ext cx="5560918" cy="996694"/>
          </a:xfrm>
          <a:prstGeom prst="rect">
            <a:avLst/>
          </a:prstGeom>
        </p:spPr>
      </p:pic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5E0636A5-A4C7-4B4C-85B2-5F5F5DA1C2C2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5400000">
            <a:off x="6176342" y="3431925"/>
            <a:ext cx="1335698" cy="304727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EC0B0BF3-9EA1-446C-91AB-0AD5EE5662D2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 rot="16200000" flipH="1">
            <a:off x="9005220" y="3650324"/>
            <a:ext cx="1335698" cy="261047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B91D2301-6601-4420-8FE7-205E99483955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>
            <a:off x="8365062" y="2963186"/>
            <a:ext cx="2768" cy="465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62386828-56CE-4238-8584-8AFE42740CE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8365062" y="4881287"/>
            <a:ext cx="0" cy="742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CAB9E1F-3211-4247-B090-12905AADE4D3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flipH="1">
            <a:off x="2795688" y="2885380"/>
            <a:ext cx="4524" cy="56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3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27B9869-A743-446C-9BEB-6E265FF5D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pic>
        <p:nvPicPr>
          <p:cNvPr id="8" name="Grafik 7" descr="Ein Bild, das Puppe, Spielzeug enthält.&#10;&#10;Automatisch generierte Beschreibung">
            <a:extLst>
              <a:ext uri="{FF2B5EF4-FFF2-40B4-BE49-F238E27FC236}">
                <a16:creationId xmlns:a16="http://schemas.microsoft.com/office/drawing/2014/main" id="{105CD78F-4CAE-4575-83CF-3AB1EF178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742" y="320468"/>
            <a:ext cx="12793742" cy="673024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61959" y="320468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F0C146D-E014-4B54-AB71-D61FCD8E9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61959" y="320468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BAAE1E2-C0B3-458F-8C07-0684B66CF0D8}"/>
              </a:ext>
            </a:extLst>
          </p:cNvPr>
          <p:cNvSpPr txBox="1"/>
          <p:nvPr/>
        </p:nvSpPr>
        <p:spPr>
          <a:xfrm>
            <a:off x="2418539" y="2767280"/>
            <a:ext cx="73549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/>
              <a:t>Insert looping video of protagonist model in their idle animation!</a:t>
            </a:r>
          </a:p>
        </p:txBody>
      </p:sp>
    </p:spTree>
    <p:extLst>
      <p:ext uri="{BB962C8B-B14F-4D97-AF65-F5344CB8AC3E}">
        <p14:creationId xmlns:p14="http://schemas.microsoft.com/office/powerpoint/2010/main" val="39572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Vogel enthält.&#10;&#10;Automatisch generierte Beschreibung">
            <a:extLst>
              <a:ext uri="{FF2B5EF4-FFF2-40B4-BE49-F238E27FC236}">
                <a16:creationId xmlns:a16="http://schemas.microsoft.com/office/drawing/2014/main" id="{1CD1966C-3463-4C0C-A17C-8706EBF27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3E8B193-41B1-4E66-ACF3-11377C923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8343" r="2181" b="11282"/>
          <a:stretch/>
        </p:blipFill>
        <p:spPr>
          <a:xfrm>
            <a:off x="-593" y="1596724"/>
            <a:ext cx="12192000" cy="4224761"/>
          </a:xfrm>
          <a:prstGeom prst="rect">
            <a:avLst/>
          </a:prstGeom>
          <a:effectLst/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18ADA84-7196-47EB-9285-6A5298632BEE}"/>
              </a:ext>
            </a:extLst>
          </p:cNvPr>
          <p:cNvSpPr txBox="1"/>
          <p:nvPr/>
        </p:nvSpPr>
        <p:spPr>
          <a:xfrm>
            <a:off x="561959" y="320468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"/>
    </mc:Choice>
    <mc:Fallback xmlns="">
      <p:transition spd="slow" advTm="4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Himmel enthält.&#10;&#10;Automatisch generierte Beschreibung">
            <a:extLst>
              <a:ext uri="{FF2B5EF4-FFF2-40B4-BE49-F238E27FC236}">
                <a16:creationId xmlns:a16="http://schemas.microsoft.com/office/drawing/2014/main" id="{4331C680-34F9-4260-BB45-A357BD112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543300" y="424388"/>
            <a:ext cx="47806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GAMEPLAY VIDEO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FAB744F8-C574-42AC-A123-EEC0D1119A17}"/>
              </a:ext>
            </a:extLst>
          </p:cNvPr>
          <p:cNvGrpSpPr/>
          <p:nvPr/>
        </p:nvGrpSpPr>
        <p:grpSpPr>
          <a:xfrm>
            <a:off x="4792627" y="2125627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02D5E86B-016C-44AD-904C-6DA5A8A0E0EE}"/>
              </a:ext>
            </a:extLst>
          </p:cNvPr>
          <p:cNvSpPr txBox="1"/>
          <p:nvPr/>
        </p:nvSpPr>
        <p:spPr>
          <a:xfrm>
            <a:off x="167640" y="2767280"/>
            <a:ext cx="4099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/>
              <a:t>1:00 of gameplay</a:t>
            </a:r>
          </a:p>
          <a:p>
            <a:pPr algn="ctr"/>
            <a:r>
              <a:rPr lang="en-US" sz="4000" i="1" dirty="0"/>
              <a:t>footage</a:t>
            </a:r>
          </a:p>
        </p:txBody>
      </p: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A211CCCE-CB73-450F-ACFC-A2FB13EA1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342477" y="323155"/>
            <a:ext cx="34492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THANK YOU!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F14F025-B186-462D-9211-40AD43C19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1" y="913495"/>
            <a:ext cx="11511696" cy="521363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3FEEFB-4E06-491B-895A-229F5922CA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60" y="5570720"/>
            <a:ext cx="1231707" cy="122852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2376295-E500-43D3-8195-6505C24BD2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6503" y="5906823"/>
            <a:ext cx="927609" cy="92760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927DA4B-0D63-4FEF-9FB2-B365E6E0F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1125" y="5108380"/>
            <a:ext cx="927608" cy="92760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B235E70-B405-4B08-AA0A-892D4F8404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1400" y="5213651"/>
            <a:ext cx="716795" cy="71679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0F7D9986-E34A-496A-ACC9-CAD61C6A36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64656" y="5670359"/>
            <a:ext cx="927609" cy="92760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859236A8-027A-4906-8DBE-0132A05F5E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31876" y="5570720"/>
            <a:ext cx="927608" cy="9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52"/>
    </mc:Choice>
    <mc:Fallback xmlns="">
      <p:transition spd="slow" advTm="4295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Vogel, Himmel enthält.&#10;&#10;Automatisch generierte Beschreibung">
            <a:extLst>
              <a:ext uri="{FF2B5EF4-FFF2-40B4-BE49-F238E27FC236}">
                <a16:creationId xmlns:a16="http://schemas.microsoft.com/office/drawing/2014/main" id="{C57AB2AD-EA57-4215-918B-0E45EA237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413341" y="276863"/>
            <a:ext cx="6934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HOW DEEP IS YOUR LOVE?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1157122" y="1621288"/>
            <a:ext cx="4610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Self-acceptance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B1219-C5BD-42D2-A141-B175CBF76CBD}"/>
              </a:ext>
            </a:extLst>
          </p:cNvPr>
          <p:cNvSpPr txBox="1"/>
          <p:nvPr/>
        </p:nvSpPr>
        <p:spPr>
          <a:xfrm>
            <a:off x="742307" y="4839147"/>
            <a:ext cx="4607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Reassembly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772420-DA75-4404-AF06-30F251856648}"/>
              </a:ext>
            </a:extLst>
          </p:cNvPr>
          <p:cNvSpPr txBox="1"/>
          <p:nvPr/>
        </p:nvSpPr>
        <p:spPr>
          <a:xfrm>
            <a:off x="4358903" y="3240977"/>
            <a:ext cx="38588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Past regrets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39EC307-6571-493C-92F1-8D913E511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0FA9FBF-A576-4235-A3BF-08BF57A5AF1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02" y="1490903"/>
            <a:ext cx="2746455" cy="2746455"/>
          </a:xfrm>
          <a:prstGeom prst="rect">
            <a:avLst/>
          </a:prstGeom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7C2A96E-9D64-4176-899B-9E3EFE1453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80" y="3153295"/>
            <a:ext cx="2746455" cy="2746455"/>
          </a:xfrm>
          <a:prstGeom prst="rect">
            <a:avLst/>
          </a:prstGeom>
          <a:effectLst/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F13A0D3-3DD7-4AF0-8450-AE1BAC15677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143" y="1490903"/>
            <a:ext cx="2746455" cy="2746455"/>
          </a:xfrm>
          <a:prstGeom prst="rect">
            <a:avLst/>
          </a:prstGeom>
          <a:effectLst/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413341" y="276863"/>
            <a:ext cx="1969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BASICS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67B5138-0820-47E5-8010-30EB4B373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120" y="3153600"/>
            <a:ext cx="2763093" cy="276309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4603CB85-55DB-4FBA-9CDE-F1BE54A38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88DC35B-D009-4AB2-B2B1-23D80368CCF5}"/>
              </a:ext>
            </a:extLst>
          </p:cNvPr>
          <p:cNvSpPr txBox="1"/>
          <p:nvPr/>
        </p:nvSpPr>
        <p:spPr>
          <a:xfrm>
            <a:off x="1793614" y="1951393"/>
            <a:ext cx="2741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Mid-core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413341" y="276863"/>
            <a:ext cx="49395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TARGET AUDIENCE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F25A87B-84C5-498A-8FD7-92104CEE9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5945" y="1766863"/>
            <a:ext cx="3860824" cy="386082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7F44EAF-CCF7-4995-AE0C-99B37AA7381E}"/>
              </a:ext>
            </a:extLst>
          </p:cNvPr>
          <p:cNvSpPr txBox="1"/>
          <p:nvPr/>
        </p:nvSpPr>
        <p:spPr>
          <a:xfrm>
            <a:off x="7983912" y="1507533"/>
            <a:ext cx="2020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25 – 35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3A58BBA-1D02-49E3-942E-84A8BB0CDF55}"/>
              </a:ext>
            </a:extLst>
          </p:cNvPr>
          <p:cNvSpPr txBox="1"/>
          <p:nvPr/>
        </p:nvSpPr>
        <p:spPr>
          <a:xfrm>
            <a:off x="998554" y="5563851"/>
            <a:ext cx="4180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Implicit storytelling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6412FDC-7EB8-4499-9F12-520A287BB216}"/>
              </a:ext>
            </a:extLst>
          </p:cNvPr>
          <p:cNvSpPr txBox="1"/>
          <p:nvPr/>
        </p:nvSpPr>
        <p:spPr>
          <a:xfrm>
            <a:off x="7681858" y="5416588"/>
            <a:ext cx="4299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Mental phenomena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8BBB0E2-9C6B-47EC-A43D-C5DB25074B24}"/>
              </a:ext>
            </a:extLst>
          </p:cNvPr>
          <p:cNvSpPr txBox="1"/>
          <p:nvPr/>
        </p:nvSpPr>
        <p:spPr>
          <a:xfrm>
            <a:off x="8632992" y="3281777"/>
            <a:ext cx="2951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All genders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C94CDFA-F4E4-4B64-9F75-74DE6A857EB4}"/>
              </a:ext>
            </a:extLst>
          </p:cNvPr>
          <p:cNvSpPr txBox="1"/>
          <p:nvPr/>
        </p:nvSpPr>
        <p:spPr>
          <a:xfrm>
            <a:off x="275504" y="3796988"/>
            <a:ext cx="3892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Limited leisure time</a:t>
            </a:r>
          </a:p>
        </p:txBody>
      </p:sp>
    </p:spTree>
    <p:extLst>
      <p:ext uri="{BB962C8B-B14F-4D97-AF65-F5344CB8AC3E}">
        <p14:creationId xmlns:p14="http://schemas.microsoft.com/office/powerpoint/2010/main" val="30005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Herde, Vogel, fliegend, draußen enthält.&#10;&#10;Automatisch generierte Beschreibung">
            <a:extLst>
              <a:ext uri="{FF2B5EF4-FFF2-40B4-BE49-F238E27FC236}">
                <a16:creationId xmlns:a16="http://schemas.microsoft.com/office/drawing/2014/main" id="{363A2D52-50C0-420D-AA11-8A24BE2E6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1538150" y="738293"/>
            <a:ext cx="5183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PRODUCTION PLAN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C8999DB-4EA2-4F91-B617-FFEEB3EECA4F}"/>
              </a:ext>
            </a:extLst>
          </p:cNvPr>
          <p:cNvGrpSpPr/>
          <p:nvPr/>
        </p:nvGrpSpPr>
        <p:grpSpPr>
          <a:xfrm>
            <a:off x="1630748" y="2054075"/>
            <a:ext cx="9785237" cy="3689337"/>
            <a:chOff x="1308326" y="1718409"/>
            <a:chExt cx="9785237" cy="3689337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8BBB0E2-9C6B-47EC-A43D-C5DB25074B24}"/>
                </a:ext>
              </a:extLst>
            </p:cNvPr>
            <p:cNvSpPr txBox="1"/>
            <p:nvPr/>
          </p:nvSpPr>
          <p:spPr>
            <a:xfrm>
              <a:off x="4934954" y="1718409"/>
              <a:ext cx="29465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Final concept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0A00BAE3-4C97-44FF-8686-58416008566F}"/>
                </a:ext>
              </a:extLst>
            </p:cNvPr>
            <p:cNvSpPr txBox="1"/>
            <p:nvPr/>
          </p:nvSpPr>
          <p:spPr>
            <a:xfrm>
              <a:off x="4934954" y="2712226"/>
              <a:ext cx="53233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Vertical slice of first level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A8F87CCC-64D4-4073-AFAA-D014DD9AA252}"/>
                </a:ext>
              </a:extLst>
            </p:cNvPr>
            <p:cNvSpPr txBox="1"/>
            <p:nvPr/>
          </p:nvSpPr>
          <p:spPr>
            <a:xfrm>
              <a:off x="4934954" y="3706043"/>
              <a:ext cx="61586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Basic versions of other levels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EC9B49-F5EF-4DB2-9E7B-C71DD4C4CDA1}"/>
                </a:ext>
              </a:extLst>
            </p:cNvPr>
            <p:cNvSpPr txBox="1"/>
            <p:nvPr/>
          </p:nvSpPr>
          <p:spPr>
            <a:xfrm>
              <a:off x="4934954" y="4699860"/>
              <a:ext cx="14135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Polish</a:t>
              </a: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34C829CC-A1E9-4711-8329-89ACEC1EC109}"/>
                </a:ext>
              </a:extLst>
            </p:cNvPr>
            <p:cNvGrpSpPr/>
            <p:nvPr/>
          </p:nvGrpSpPr>
          <p:grpSpPr>
            <a:xfrm>
              <a:off x="1308326" y="1910176"/>
              <a:ext cx="404727" cy="3341900"/>
              <a:chOff x="1493520" y="1910176"/>
              <a:chExt cx="406400" cy="3355714"/>
            </a:xfrm>
          </p:grpSpPr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D09E44D8-24FB-4CD6-AFC6-18827E605216}"/>
                  </a:ext>
                </a:extLst>
              </p:cNvPr>
              <p:cNvSpPr/>
              <p:nvPr/>
            </p:nvSpPr>
            <p:spPr>
              <a:xfrm>
                <a:off x="1660237" y="4272073"/>
                <a:ext cx="83127" cy="58741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9840E24D-4C8B-4BFE-A221-FAD52812D61B}"/>
                  </a:ext>
                </a:extLst>
              </p:cNvPr>
              <p:cNvSpPr/>
              <p:nvPr/>
            </p:nvSpPr>
            <p:spPr>
              <a:xfrm>
                <a:off x="1660237" y="2316576"/>
                <a:ext cx="83127" cy="707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174E51B1-C250-4A96-AF2B-BC434CBB107A}"/>
                  </a:ext>
                </a:extLst>
              </p:cNvPr>
              <p:cNvSpPr/>
              <p:nvPr/>
            </p:nvSpPr>
            <p:spPr>
              <a:xfrm>
                <a:off x="1493520" y="1910176"/>
                <a:ext cx="406400" cy="4064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87487921-E63B-48C2-851B-7C36D93C0F6E}"/>
                  </a:ext>
                </a:extLst>
              </p:cNvPr>
              <p:cNvSpPr/>
              <p:nvPr/>
            </p:nvSpPr>
            <p:spPr>
              <a:xfrm>
                <a:off x="1493520" y="2871856"/>
                <a:ext cx="406400" cy="406400"/>
              </a:xfrm>
              <a:prstGeom prst="ellipse">
                <a:avLst/>
              </a:prstGeom>
              <a:solidFill>
                <a:srgbClr val="BF2B55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8B4E3240-8D78-462C-93B3-50D11B8944A4}"/>
                  </a:ext>
                </a:extLst>
              </p:cNvPr>
              <p:cNvSpPr/>
              <p:nvPr/>
            </p:nvSpPr>
            <p:spPr>
              <a:xfrm>
                <a:off x="1493520" y="3865673"/>
                <a:ext cx="406400" cy="406400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871E6D19-9BCF-4B5C-8350-7A2F2F9E2178}"/>
                  </a:ext>
                </a:extLst>
              </p:cNvPr>
              <p:cNvSpPr/>
              <p:nvPr/>
            </p:nvSpPr>
            <p:spPr>
              <a:xfrm>
                <a:off x="1493520" y="4859490"/>
                <a:ext cx="406400" cy="406400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6E65F545-0687-4815-9F5B-2108A1DF4C47}"/>
                  </a:ext>
                </a:extLst>
              </p:cNvPr>
              <p:cNvSpPr/>
              <p:nvPr/>
            </p:nvSpPr>
            <p:spPr>
              <a:xfrm>
                <a:off x="1660237" y="3278256"/>
                <a:ext cx="83127" cy="6181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3D284B4-3E1C-47C1-B616-370D4E0CF529}"/>
                </a:ext>
              </a:extLst>
            </p:cNvPr>
            <p:cNvSpPr txBox="1"/>
            <p:nvPr/>
          </p:nvSpPr>
          <p:spPr>
            <a:xfrm>
              <a:off x="2216351" y="1718409"/>
              <a:ext cx="2140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/>
                <a:t>09/06/19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67D8702D-58A3-4227-B69B-E40C2FCA0AFD}"/>
                </a:ext>
              </a:extLst>
            </p:cNvPr>
            <p:cNvSpPr txBox="1"/>
            <p:nvPr/>
          </p:nvSpPr>
          <p:spPr>
            <a:xfrm>
              <a:off x="2216351" y="2712226"/>
              <a:ext cx="2140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/>
                <a:t>23/06/19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CB606E22-E1B9-4157-8EEA-29C6E5760061}"/>
                </a:ext>
              </a:extLst>
            </p:cNvPr>
            <p:cNvSpPr txBox="1"/>
            <p:nvPr/>
          </p:nvSpPr>
          <p:spPr>
            <a:xfrm>
              <a:off x="2216351" y="3706043"/>
              <a:ext cx="2140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/>
                <a:t>07/07/19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4541B99-EBC3-4C2A-B563-BECFD64FF2DB}"/>
                </a:ext>
              </a:extLst>
            </p:cNvPr>
            <p:cNvSpPr txBox="1"/>
            <p:nvPr/>
          </p:nvSpPr>
          <p:spPr>
            <a:xfrm>
              <a:off x="2216351" y="4699860"/>
              <a:ext cx="2140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/>
                <a:t>16/07/19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02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11117E1-244F-4000-82C6-B2E6F0FC88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12192000" cy="685714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3FFF630-A627-4A05-A5A7-8C219F63B8C4}"/>
              </a:ext>
            </a:extLst>
          </p:cNvPr>
          <p:cNvSpPr txBox="1"/>
          <p:nvPr/>
        </p:nvSpPr>
        <p:spPr>
          <a:xfrm>
            <a:off x="413341" y="276863"/>
            <a:ext cx="320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STRUCTURE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3100755-E9F6-49E4-8055-3793FFD520CF}"/>
              </a:ext>
            </a:extLst>
          </p:cNvPr>
          <p:cNvGrpSpPr/>
          <p:nvPr/>
        </p:nvGrpSpPr>
        <p:grpSpPr>
          <a:xfrm>
            <a:off x="1341014" y="1218138"/>
            <a:ext cx="5684115" cy="5730120"/>
            <a:chOff x="1951419" y="1191877"/>
            <a:chExt cx="5684115" cy="5730120"/>
          </a:xfrm>
        </p:grpSpPr>
        <p:pic>
          <p:nvPicPr>
            <p:cNvPr id="7" name="Grafik 6" descr="Ein Bild, das Objekt enthält.&#10;&#10;Automatisch generierte Beschreibung">
              <a:extLst>
                <a:ext uri="{FF2B5EF4-FFF2-40B4-BE49-F238E27FC236}">
                  <a16:creationId xmlns:a16="http://schemas.microsoft.com/office/drawing/2014/main" id="{B7516A98-FA4C-4A8F-8309-26A5CA6DD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19" y="1191877"/>
              <a:ext cx="5684115" cy="5730120"/>
            </a:xfrm>
            <a:prstGeom prst="rect">
              <a:avLst/>
            </a:prstGeom>
          </p:spPr>
        </p:pic>
        <p:pic>
          <p:nvPicPr>
            <p:cNvPr id="16" name="Grafik 15" descr="Ein Bild, das Transport enthält.&#10;&#10;Automatisch generierte Beschreibung">
              <a:extLst>
                <a:ext uri="{FF2B5EF4-FFF2-40B4-BE49-F238E27FC236}">
                  <a16:creationId xmlns:a16="http://schemas.microsoft.com/office/drawing/2014/main" id="{5270A478-6939-4920-931B-EA1B9BEBC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4879" y="1884943"/>
              <a:ext cx="1926349" cy="2450101"/>
            </a:xfrm>
            <a:prstGeom prst="rect">
              <a:avLst/>
            </a:prstGeom>
          </p:spPr>
        </p:pic>
        <p:pic>
          <p:nvPicPr>
            <p:cNvPr id="18" name="Grafik 17" descr="Ein Bild, das Kleidung enthält.&#10;&#10;Automatisch generierte Beschreibung">
              <a:extLst>
                <a:ext uri="{FF2B5EF4-FFF2-40B4-BE49-F238E27FC236}">
                  <a16:creationId xmlns:a16="http://schemas.microsoft.com/office/drawing/2014/main" id="{30B58245-A1A9-4627-BEA0-2D1B173CC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0000">
              <a:off x="4152332" y="5195678"/>
              <a:ext cx="1259885" cy="1492948"/>
            </a:xfrm>
            <a:prstGeom prst="rect">
              <a:avLst/>
            </a:prstGeom>
          </p:spPr>
        </p:pic>
        <p:pic>
          <p:nvPicPr>
            <p:cNvPr id="20" name="Grafik 19" descr="Ein Bild, das Objekt enthält.&#10;&#10;Automatisch generierte Beschreibung">
              <a:extLst>
                <a:ext uri="{FF2B5EF4-FFF2-40B4-BE49-F238E27FC236}">
                  <a16:creationId xmlns:a16="http://schemas.microsoft.com/office/drawing/2014/main" id="{5EDF8F86-C361-4CCF-89F9-41E088E2F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40000">
              <a:off x="4201700" y="3445306"/>
              <a:ext cx="1265662" cy="1051979"/>
            </a:xfrm>
            <a:prstGeom prst="rect">
              <a:avLst/>
            </a:prstGeom>
          </p:spPr>
        </p:pic>
        <p:pic>
          <p:nvPicPr>
            <p:cNvPr id="22" name="Grafik 21" descr="Ein Bild, das Person, Frau, Kleidung enthält.&#10;&#10;Automatisch generierte Beschreibung">
              <a:extLst>
                <a:ext uri="{FF2B5EF4-FFF2-40B4-BE49-F238E27FC236}">
                  <a16:creationId xmlns:a16="http://schemas.microsoft.com/office/drawing/2014/main" id="{6C601584-69F6-4332-9D91-B34E9B3FF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32" y="2133316"/>
              <a:ext cx="904572" cy="2016951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8FC0AE7-8D4C-400B-8606-3E920DA30849}"/>
                </a:ext>
              </a:extLst>
            </p:cNvPr>
            <p:cNvSpPr txBox="1"/>
            <p:nvPr/>
          </p:nvSpPr>
          <p:spPr>
            <a:xfrm>
              <a:off x="5640086" y="1992045"/>
              <a:ext cx="4187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DFB4C3E-C7FE-4081-B2A3-4265BFF2F216}"/>
                </a:ext>
              </a:extLst>
            </p:cNvPr>
            <p:cNvSpPr txBox="1"/>
            <p:nvPr/>
          </p:nvSpPr>
          <p:spPr>
            <a:xfrm>
              <a:off x="2783608" y="1884943"/>
              <a:ext cx="3343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C12C7CB-5BEC-4F33-AC28-5F13D10DB9B6}"/>
                </a:ext>
              </a:extLst>
            </p:cNvPr>
            <p:cNvSpPr txBox="1"/>
            <p:nvPr/>
          </p:nvSpPr>
          <p:spPr>
            <a:xfrm>
              <a:off x="4019310" y="4900558"/>
              <a:ext cx="4187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spd="slow" advTm="4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91BB012-F450-45D9-B0E5-5D387A370B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348757" y="697692"/>
            <a:ext cx="3019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GAMEPLAY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102623D-E2A5-432D-A87F-E5551505E8E9}"/>
              </a:ext>
            </a:extLst>
          </p:cNvPr>
          <p:cNvGrpSpPr/>
          <p:nvPr/>
        </p:nvGrpSpPr>
        <p:grpSpPr>
          <a:xfrm>
            <a:off x="1847721" y="3562862"/>
            <a:ext cx="2291789" cy="1015799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BA18FBC-F8FC-446E-9FC0-B4D9939A0246}"/>
                </a:ext>
              </a:extLst>
            </p:cNvPr>
            <p:cNvSpPr txBox="1"/>
            <p:nvPr/>
          </p:nvSpPr>
          <p:spPr>
            <a:xfrm>
              <a:off x="6130203" y="1938192"/>
              <a:ext cx="19094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A2B38FC-090F-40F1-B160-93B8880C4D2A}"/>
              </a:ext>
            </a:extLst>
          </p:cNvPr>
          <p:cNvGrpSpPr/>
          <p:nvPr/>
        </p:nvGrpSpPr>
        <p:grpSpPr>
          <a:xfrm>
            <a:off x="5019846" y="1610775"/>
            <a:ext cx="2291789" cy="1015799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4AE0CE7-3FE4-4D2F-8433-E38C2F8BFFEB}"/>
                </a:ext>
              </a:extLst>
            </p:cNvPr>
            <p:cNvSpPr txBox="1"/>
            <p:nvPr/>
          </p:nvSpPr>
          <p:spPr>
            <a:xfrm>
              <a:off x="8994772" y="3420026"/>
              <a:ext cx="15252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03EDA58-BFB6-420E-8B59-C9D3259192A8}"/>
              </a:ext>
            </a:extLst>
          </p:cNvPr>
          <p:cNvGrpSpPr/>
          <p:nvPr/>
        </p:nvGrpSpPr>
        <p:grpSpPr>
          <a:xfrm>
            <a:off x="7951052" y="3562864"/>
            <a:ext cx="2443257" cy="1015799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BAE5C41-313C-49C9-8099-E56AF9BDB750}"/>
                </a:ext>
              </a:extLst>
            </p:cNvPr>
            <p:cNvSpPr txBox="1"/>
            <p:nvPr/>
          </p:nvSpPr>
          <p:spPr>
            <a:xfrm>
              <a:off x="6353815" y="4536672"/>
              <a:ext cx="21101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A67827-930C-40FB-AD11-5731C25900BE}"/>
              </a:ext>
            </a:extLst>
          </p:cNvPr>
          <p:cNvGrpSpPr/>
          <p:nvPr/>
        </p:nvGrpSpPr>
        <p:grpSpPr>
          <a:xfrm>
            <a:off x="4860977" y="5247225"/>
            <a:ext cx="2609526" cy="1015799"/>
            <a:chOff x="1631338" y="5823370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38" y="5823370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B78F945-A3EE-4AAE-8FF6-00A35E4F3E30}"/>
                </a:ext>
              </a:extLst>
            </p:cNvPr>
            <p:cNvSpPr txBox="1"/>
            <p:nvPr/>
          </p:nvSpPr>
          <p:spPr>
            <a:xfrm>
              <a:off x="2014070" y="5915770"/>
              <a:ext cx="15107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Solve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31945048-E8EA-4ECF-8056-358A2B06AE3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311635" y="2118675"/>
            <a:ext cx="1861046" cy="1444189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A0EFC491-10ED-48B2-89B8-D8A4C6CC6D29}"/>
              </a:ext>
            </a:extLst>
          </p:cNvPr>
          <p:cNvCxnSpPr>
            <a:cxnSpLocks/>
            <a:stCxn id="14" idx="2"/>
            <a:endCxn id="8" idx="3"/>
          </p:cNvCxnSpPr>
          <p:nvPr/>
        </p:nvCxnSpPr>
        <p:spPr>
          <a:xfrm rot="5400000">
            <a:off x="7733362" y="4315804"/>
            <a:ext cx="1176461" cy="170217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D54B04E0-E9E5-4D55-AC67-9676BEFEDB6D}"/>
              </a:ext>
            </a:extLst>
          </p:cNvPr>
          <p:cNvCxnSpPr>
            <a:cxnSpLocks/>
            <a:stCxn id="15" idx="1"/>
            <a:endCxn id="12" idx="2"/>
          </p:cNvCxnSpPr>
          <p:nvPr/>
        </p:nvCxnSpPr>
        <p:spPr>
          <a:xfrm rot="10800000">
            <a:off x="2993617" y="4578661"/>
            <a:ext cx="1867361" cy="1176464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id="{4619EBA2-450F-4C1F-B118-1083EEB99F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10341" y="1836237"/>
            <a:ext cx="1444187" cy="2026230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"/>
    </mc:Choice>
    <mc:Fallback xmlns="">
      <p:transition spd="slow" advTm="6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D884E59-F9F2-432C-9DAA-994037B03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745817" y="392746"/>
            <a:ext cx="2543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ABILITIES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6F4C03B-D74E-44FB-8580-32F063422E49}"/>
              </a:ext>
            </a:extLst>
          </p:cNvPr>
          <p:cNvSpPr txBox="1"/>
          <p:nvPr/>
        </p:nvSpPr>
        <p:spPr>
          <a:xfrm>
            <a:off x="5085684" y="5853047"/>
            <a:ext cx="193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Wall run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614E47-D680-4C9E-A705-6B4FA841289F}"/>
              </a:ext>
            </a:extLst>
          </p:cNvPr>
          <p:cNvSpPr txBox="1"/>
          <p:nvPr/>
        </p:nvSpPr>
        <p:spPr>
          <a:xfrm>
            <a:off x="7275546" y="5877918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Push objects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6EF3A63-8E58-4A53-A281-57469FC8E1BB}"/>
              </a:ext>
            </a:extLst>
          </p:cNvPr>
          <p:cNvSpPr txBox="1"/>
          <p:nvPr/>
        </p:nvSpPr>
        <p:spPr>
          <a:xfrm>
            <a:off x="10193631" y="5853047"/>
            <a:ext cx="1277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Hook</a:t>
            </a:r>
          </a:p>
        </p:txBody>
      </p:sp>
      <p:pic>
        <p:nvPicPr>
          <p:cNvPr id="7" name="Grafik 6" descr="Ein Bild, das Person, Frau, Kleidung enthält.&#10;&#10;Automatisch generierte Beschreibung">
            <a:extLst>
              <a:ext uri="{FF2B5EF4-FFF2-40B4-BE49-F238E27FC236}">
                <a16:creationId xmlns:a16="http://schemas.microsoft.com/office/drawing/2014/main" id="{C07CEA1D-2E58-43CC-AB9F-C6CDAF97B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660" y="680259"/>
            <a:ext cx="1936620" cy="4318139"/>
          </a:xfrm>
          <a:prstGeom prst="rect">
            <a:avLst/>
          </a:prstGeom>
        </p:spPr>
      </p:pic>
      <p:pic>
        <p:nvPicPr>
          <p:cNvPr id="14" name="Grafik 13" descr="Ein Bild, das Transport enthält.&#10;&#10;Automatisch generierte Beschreibung">
            <a:extLst>
              <a:ext uri="{FF2B5EF4-FFF2-40B4-BE49-F238E27FC236}">
                <a16:creationId xmlns:a16="http://schemas.microsoft.com/office/drawing/2014/main" id="{063A4024-FADF-4811-A12C-57C7C24C7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191" y="1095332"/>
            <a:ext cx="3126497" cy="3976557"/>
          </a:xfrm>
          <a:prstGeom prst="rect">
            <a:avLst/>
          </a:prstGeom>
        </p:spPr>
      </p:pic>
      <p:pic>
        <p:nvPicPr>
          <p:cNvPr id="16" name="Grafik 15" descr="Ein Bild, das Kleidung enthält.&#10;&#10;Automatisch generierte Beschreibung">
            <a:extLst>
              <a:ext uri="{FF2B5EF4-FFF2-40B4-BE49-F238E27FC236}">
                <a16:creationId xmlns:a16="http://schemas.microsoft.com/office/drawing/2014/main" id="{5359B807-A542-41D7-A8A5-F43F74AC5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584724"/>
            <a:ext cx="2536085" cy="3005228"/>
          </a:xfrm>
          <a:prstGeom prst="rect">
            <a:avLst/>
          </a:prstGeom>
        </p:spPr>
      </p:pic>
      <p:sp>
        <p:nvSpPr>
          <p:cNvPr id="17" name="Pfeil: nach unten 16">
            <a:extLst>
              <a:ext uri="{FF2B5EF4-FFF2-40B4-BE49-F238E27FC236}">
                <a16:creationId xmlns:a16="http://schemas.microsoft.com/office/drawing/2014/main" id="{88E534B8-88E9-4D39-9730-3470A5E4ABBF}"/>
              </a:ext>
            </a:extLst>
          </p:cNvPr>
          <p:cNvSpPr/>
          <p:nvPr/>
        </p:nvSpPr>
        <p:spPr>
          <a:xfrm>
            <a:off x="5984630" y="5202486"/>
            <a:ext cx="404679" cy="446472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12778C9D-6330-497E-A858-1A024FF760AE}"/>
              </a:ext>
            </a:extLst>
          </p:cNvPr>
          <p:cNvSpPr/>
          <p:nvPr/>
        </p:nvSpPr>
        <p:spPr>
          <a:xfrm>
            <a:off x="8307439" y="5202486"/>
            <a:ext cx="404679" cy="446472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7F470A01-FDAA-4B30-93DE-7B2A6C3BC921}"/>
              </a:ext>
            </a:extLst>
          </p:cNvPr>
          <p:cNvSpPr/>
          <p:nvPr/>
        </p:nvSpPr>
        <p:spPr>
          <a:xfrm>
            <a:off x="10630248" y="5202486"/>
            <a:ext cx="404679" cy="446472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Vogel enthält.&#10;&#10;Automatisch generierte Beschreibung">
            <a:extLst>
              <a:ext uri="{FF2B5EF4-FFF2-40B4-BE49-F238E27FC236}">
                <a16:creationId xmlns:a16="http://schemas.microsoft.com/office/drawing/2014/main" id="{54F8E95C-0CE0-4FC5-A31B-4989785BD1E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F166167-65E0-4DBE-9F60-6CC58B41446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45" y="2292092"/>
            <a:ext cx="2700534" cy="2700534"/>
          </a:xfrm>
          <a:prstGeom prst="rect">
            <a:avLst/>
          </a:prstGeom>
          <a:effectLst/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7F1824B-E43B-4292-A067-CC4DF71A55F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36" y="2292092"/>
            <a:ext cx="2699010" cy="2700534"/>
          </a:xfrm>
          <a:prstGeom prst="rect">
            <a:avLst/>
          </a:prstGeom>
          <a:effectLst/>
        </p:spPr>
      </p:pic>
      <p:pic>
        <p:nvPicPr>
          <p:cNvPr id="10" name="Grafik 9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435B5D8F-E6A3-4FD6-B0E8-57729DA439A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3" y="2292092"/>
            <a:ext cx="2700534" cy="2700534"/>
          </a:xfrm>
          <a:prstGeom prst="rect">
            <a:avLst/>
          </a:prstGeom>
          <a:effectLst/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30E4C9D-071E-4D73-AB31-FC2FE3B6FB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78" y="2292092"/>
            <a:ext cx="2700534" cy="2700534"/>
          </a:xfrm>
          <a:prstGeom prst="rect">
            <a:avLst/>
          </a:prstGeom>
          <a:effectLst/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68D5E5-666A-430F-8850-2C885F63E51F}"/>
              </a:ext>
            </a:extLst>
          </p:cNvPr>
          <p:cNvSpPr txBox="1"/>
          <p:nvPr/>
        </p:nvSpPr>
        <p:spPr>
          <a:xfrm>
            <a:off x="745817" y="392746"/>
            <a:ext cx="311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NARRATIVE</a:t>
            </a:r>
          </a:p>
        </p:txBody>
      </p:sp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1249</Words>
  <Application>Microsoft Office PowerPoint</Application>
  <PresentationFormat>Breitbild</PresentationFormat>
  <Paragraphs>162</Paragraphs>
  <Slides>17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LarsKalthoff@outlook.de</cp:lastModifiedBy>
  <cp:revision>99</cp:revision>
  <dcterms:created xsi:type="dcterms:W3CDTF">2019-06-05T13:05:48Z</dcterms:created>
  <dcterms:modified xsi:type="dcterms:W3CDTF">2019-06-22T14:19:29Z</dcterms:modified>
</cp:coreProperties>
</file>